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256" r:id="rId5"/>
    <p:sldId id="381" r:id="rId6"/>
    <p:sldId id="373" r:id="rId7"/>
    <p:sldId id="378" r:id="rId8"/>
    <p:sldId id="379" r:id="rId9"/>
    <p:sldId id="380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feng (E)" initials="z(" lastIdx="12" clrIdx="0">
    <p:extLst>
      <p:ext uri="{19B8F6BF-5375-455C-9EA6-DF929625EA0E}">
        <p15:presenceInfo xmlns:p15="http://schemas.microsoft.com/office/powerpoint/2012/main" userId="S-1-5-21-147214757-305610072-1517763936-280865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2" d="100"/>
          <a:sy n="102" d="100"/>
        </p:scale>
        <p:origin x="132" y="2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800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3787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TSG SA Meeting #SP-108</a:t>
            </a:r>
          </a:p>
          <a:p>
            <a:pPr eaLnBrk="1" hangingPunct="1">
              <a:defRPr/>
            </a:pPr>
            <a:r>
              <a:rPr lang="pl-PL" altLang="en-US" sz="1200" b="1" dirty="0">
                <a:latin typeface="Arial "/>
              </a:rPr>
              <a:t>10 - 13 June 2025, Prague, Czech Republic</a:t>
            </a:r>
            <a:endParaRPr lang="en-GB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isco.com/c/en/us/td/docs/switches/lan/catalyst9300/software/release/17-3/configuration_guide/lyr2/b_173_lyr2_9300_cg/configuring_loop_detection_guard.html" TargetMode="External"/><Relationship Id="rId2" Type="http://schemas.openxmlformats.org/officeDocument/2006/relationships/hyperlink" Target="https://www.cisco.com/c/en/us/td/docs/wireless/asr_901/Configuration/Guide/b_asr901-scg/b_asr901-scg_chapter_01010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upport.huawei.com/enterprise/en/doc/EDOC1100301696/5cea8faa" TargetMode="External"/><Relationship Id="rId4" Type="http://schemas.openxmlformats.org/officeDocument/2006/relationships/hyperlink" Target="https://www.h3c.com/en/d_201408/838990_294551_0.htm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D6B9-D474-7426-2C64-C1B7C2839A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13485"/>
            <a:ext cx="9377779" cy="2387600"/>
          </a:xfrm>
        </p:spPr>
        <p:txBody>
          <a:bodyPr/>
          <a:lstStyle/>
          <a:p>
            <a:r>
              <a:rPr lang="en-US" altLang="zh-CN" dirty="0"/>
              <a:t>Discussion </a:t>
            </a:r>
            <a:r>
              <a:rPr lang="en-US" dirty="0"/>
              <a:t>on Loop Protection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B0AEAE-028D-58AF-2F43-B255AEA9AE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16893"/>
            <a:ext cx="9144000" cy="1040906"/>
          </a:xfrm>
        </p:spPr>
        <p:txBody>
          <a:bodyPr/>
          <a:lstStyle/>
          <a:p>
            <a:r>
              <a:rPr lang="en-US" b="1" i="0" dirty="0">
                <a:effectLst/>
                <a:latin typeface="Arial" panose="020B0604020202020204" pitchFamily="34" charset="0"/>
              </a:rPr>
              <a:t>Huawei, </a:t>
            </a:r>
            <a:r>
              <a:rPr lang="en-US" b="1" i="0" dirty="0" err="1">
                <a:effectLst/>
                <a:latin typeface="Arial" panose="020B0604020202020204" pitchFamily="34" charset="0"/>
              </a:rPr>
              <a:t>HiSilicon</a:t>
            </a:r>
            <a:endParaRPr lang="en-US" b="1" i="0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297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1A90A3-FE08-4CEA-A60B-3C4A1417C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75876B-4C97-42AF-AA78-F575347F1C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b="1" dirty="0"/>
              <a:t>S2-2505919 New WID on Industrial Networks Loop Prevention</a:t>
            </a:r>
            <a:endParaRPr lang="en-US" altLang="en-US" sz="2400" b="1" dirty="0"/>
          </a:p>
          <a:p>
            <a:pPr lvl="1"/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This is a new WID proposed and discussed in SA2, with the following objective:</a:t>
            </a:r>
          </a:p>
          <a:p>
            <a:pPr lvl="2"/>
            <a:r>
              <a:rPr lang="en-US" sz="1800" dirty="0">
                <a:latin typeface="Calibri" panose="020F0502020204030204" pitchFamily="34" charset="0"/>
                <a:ea typeface="宋体" panose="02010600030101010101" pitchFamily="2" charset="-122"/>
              </a:rPr>
              <a:t>Study how to provide loop prevention functionality (i.e. MSTP/RSTP) such that the 5GS logical bridge’s behavior meets the Bridge component requirements for MSTP/RSTP specified in IEC/IEEE 60802.</a:t>
            </a:r>
          </a:p>
          <a:p>
            <a:pPr marL="914400" lvl="2" indent="0">
              <a:buNone/>
            </a:pP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1"/>
            <a:r>
              <a:rPr lang="en-US" altLang="zh-CN" sz="1800" dirty="0">
                <a:latin typeface="Calibri" panose="020F0502020204030204" pitchFamily="34" charset="0"/>
                <a:ea typeface="宋体" panose="02010600030101010101" pitchFamily="2" charset="-122"/>
              </a:rPr>
              <a:t>This WID is noted due to no 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agreement at </a:t>
            </a:r>
            <a:r>
              <a:rPr lang="en-US" altLang="zh-CN" sz="1800" dirty="0">
                <a:latin typeface="Calibri" panose="020F0502020204030204" pitchFamily="34" charset="0"/>
                <a:ea typeface="宋体" panose="02010600030101010101" pitchFamily="2" charset="-122"/>
              </a:rPr>
              <a:t>SA2#169 meeting. </a:t>
            </a:r>
          </a:p>
          <a:p>
            <a:pPr lvl="1"/>
            <a:endParaRPr lang="en-US" altLang="zh-CN" sz="18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1"/>
            <a:r>
              <a:rPr lang="en-US" altLang="zh-CN" sz="1800" dirty="0">
                <a:latin typeface="Calibri" panose="020F0502020204030204" pitchFamily="34" charset="0"/>
                <a:ea typeface="宋体" panose="02010600030101010101" pitchFamily="2" charset="-122"/>
              </a:rPr>
              <a:t>In this contribution, Huawei provides the following observations and proposes a way forward.</a:t>
            </a:r>
          </a:p>
          <a:p>
            <a:pPr marL="914400" lvl="2" indent="0">
              <a:buNone/>
            </a:pPr>
            <a:endParaRPr lang="en-US" altLang="zh-CN" sz="1400" dirty="0"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592781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822AF-004A-4F15-C5B9-089174D40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3237"/>
            <a:ext cx="10515600" cy="1130301"/>
          </a:xfrm>
        </p:spPr>
        <p:txBody>
          <a:bodyPr/>
          <a:lstStyle/>
          <a:p>
            <a:r>
              <a:rPr lang="en-US" altLang="en-US" sz="3200" b="1" dirty="0"/>
              <a:t>Loop Protection is a General Issue for Ethernet type Communication, </a:t>
            </a:r>
            <a:r>
              <a:rPr lang="en-US" altLang="zh-CN" sz="3200" b="1" dirty="0"/>
              <a:t>and STP is </a:t>
            </a:r>
            <a:r>
              <a:rPr lang="en-US" altLang="en-US" sz="3200" b="1" dirty="0"/>
              <a:t>not appropriate for TSN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54D360-4FE4-44DD-F42D-74666669B3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7969" y="1719093"/>
            <a:ext cx="10946168" cy="4635670"/>
          </a:xfrm>
        </p:spPr>
        <p:txBody>
          <a:bodyPr/>
          <a:lstStyle/>
          <a:p>
            <a:r>
              <a:rPr lang="en-US" altLang="en-US" sz="1800" b="1" dirty="0"/>
              <a:t>Observation 1: Loop Protection is a general Issue for Ethernet type Communication </a:t>
            </a:r>
          </a:p>
          <a:p>
            <a:pPr lvl="1"/>
            <a:r>
              <a:rPr lang="en-US" altLang="zh-CN" sz="1400" b="1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Loop Problem is an intrinsic universal challenge to Ethernet Network 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due to its broadcast nature and the need for multipath redundancy. </a:t>
            </a:r>
          </a:p>
          <a:p>
            <a:pPr lvl="1"/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Ethernet type Communication in 3GPP </a:t>
            </a:r>
            <a:r>
              <a:rPr lang="en-US" altLang="zh-CN" sz="1400" b="1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inherently faces Loop Problems since Rel-15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, the first release that defines the Ethernet type Communication. </a:t>
            </a:r>
          </a:p>
          <a:p>
            <a:pPr lvl="1"/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Rel-15 speciation states that </a:t>
            </a:r>
            <a:r>
              <a:rPr lang="en-US" altLang="zh-CN" sz="1400" b="1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Loop Problem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is avoided by network deployment and implementation. And this </a:t>
            </a:r>
            <a:r>
              <a:rPr lang="en-US" altLang="zh-CN" sz="1400" b="1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Loop Problem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 lasts for Rel-16, Rel-17, Rel-18, Rel-19</a:t>
            </a:r>
          </a:p>
          <a:p>
            <a:r>
              <a:rPr lang="en-US" altLang="en-US" sz="1800" b="1" dirty="0"/>
              <a:t>Observation 2: STP is one of the solutions for Loop Protection</a:t>
            </a:r>
            <a:r>
              <a:rPr lang="en-US" altLang="zh-CN" sz="1800" b="1" dirty="0"/>
              <a:t>, but not appropriate for TSN</a:t>
            </a:r>
            <a:endParaRPr lang="en-US" altLang="en-US" sz="1800" b="1" dirty="0"/>
          </a:p>
          <a:p>
            <a:pPr lvl="1"/>
            <a:r>
              <a:rPr lang="en-US" sz="1400" b="1" dirty="0">
                <a:latin typeface="Calibri" panose="020F0502020204030204" pitchFamily="34" charset="0"/>
                <a:ea typeface="宋体" panose="02010600030101010101" pitchFamily="2" charset="-122"/>
              </a:rPr>
              <a:t>TSN (IEEE 802.1Q series), emerging in 2012,</a:t>
            </a: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</a:rPr>
              <a:t> extends standard Ethernet to provide deterministic low latency and reliability for industrial automation, automotive networks, and other time-critical applications. </a:t>
            </a:r>
            <a:r>
              <a:rPr lang="en-US" altLang="zh-CN" sz="1400" b="1" dirty="0">
                <a:latin typeface="Calibri" panose="020F0502020204030204" pitchFamily="34" charset="0"/>
                <a:ea typeface="宋体" panose="02010600030101010101" pitchFamily="2" charset="-122"/>
              </a:rPr>
              <a:t>Rel-16 TSN feature in nature focuses on offering time sensitive periodic deterministic communication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, it is defined on top of the </a:t>
            </a:r>
            <a:r>
              <a:rPr lang="en-US" altLang="en-US" sz="1400" dirty="0"/>
              <a:t>Ethernet type Communication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with time-sensitive capabilities. </a:t>
            </a:r>
            <a:endParaRPr lang="en-US" altLang="en-US" sz="1400" dirty="0"/>
          </a:p>
          <a:p>
            <a:pPr lvl="1"/>
            <a:r>
              <a:rPr lang="en-US" sz="1400" b="1" dirty="0">
                <a:latin typeface="Calibri" panose="020F0502020204030204" pitchFamily="34" charset="0"/>
                <a:ea typeface="宋体" panose="02010600030101010101" pitchFamily="2" charset="-122"/>
              </a:rPr>
              <a:t>STP predates TSN. STP (IEEE 802.1D), introduced in 1985, adopted in 1990, </a:t>
            </a: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</a:rPr>
              <a:t>was the classic Ethernet protocol for loop prevention. </a:t>
            </a:r>
            <a:r>
              <a:rPr lang="en-US" sz="1400" b="1" dirty="0">
                <a:latin typeface="Calibri" panose="020F0502020204030204" pitchFamily="34" charset="0"/>
                <a:ea typeface="宋体" panose="02010600030101010101" pitchFamily="2" charset="-122"/>
              </a:rPr>
              <a:t>Enhanced versions (e.g., RSTP, MSTP) improves performance</a:t>
            </a: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</a:rPr>
              <a:t>, but the key purpose remains for loop elimination in generic Ethernet environments. </a:t>
            </a:r>
          </a:p>
          <a:p>
            <a:pPr lvl="1"/>
            <a:r>
              <a:rPr lang="en-US" altLang="zh-CN" sz="1400" b="1" dirty="0">
                <a:latin typeface="Calibri" panose="020F0502020204030204" pitchFamily="34" charset="0"/>
                <a:ea typeface="宋体" panose="02010600030101010101" pitchFamily="2" charset="-122"/>
              </a:rPr>
              <a:t>TSN doesn’t mandate support of STP, rather STP may be entirely disabled in TSN deployment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, e.g., in the scenarios where TSN is deployed in a dedicated network (e.g., industrial automation). In some TSN deployments, to avoid STP’s limitations, STP is replaced by deterministic routing protocols</a:t>
            </a:r>
            <a:r>
              <a:rPr lang="en-US" altLang="zh-CN" sz="1400" b="1" dirty="0">
                <a:latin typeface="Calibri" panose="020F0502020204030204" pitchFamily="34" charset="0"/>
                <a:ea typeface="宋体" panose="02010600030101010101" pitchFamily="2" charset="-122"/>
              </a:rPr>
              <a:t>. In reality, modern TSN networks prefer other deterministic path protocols (e.g., IEEE 802.1Qca, SPB based on IS-IS) over traditional STP, because</a:t>
            </a:r>
          </a:p>
          <a:p>
            <a:pPr lvl="2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STP’s convergence time (seconds) cannot meet TSN’s real-time requirements (milliseconds/microseconds).</a:t>
            </a:r>
          </a:p>
          <a:p>
            <a:pPr lvl="2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STP blocks redundant paths, whereas TSN may require multipath transmission for reliability (e.g., FRER, IEEE 802.1CB).</a:t>
            </a:r>
            <a:endParaRPr lang="en-US" sz="18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7845427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822AF-004A-4F15-C5B9-089174D40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3237"/>
            <a:ext cx="9041606" cy="1130301"/>
          </a:xfrm>
        </p:spPr>
        <p:txBody>
          <a:bodyPr/>
          <a:lstStyle/>
          <a:p>
            <a:r>
              <a:rPr lang="en-US" altLang="en-US" sz="3200" b="1" dirty="0"/>
              <a:t>STP's flaws limit its promotion, and the market widely chooses other ways for Loop Protection 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54D360-4FE4-44DD-F42D-74666669B3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229" y="1790114"/>
            <a:ext cx="11506939" cy="4564650"/>
          </a:xfrm>
        </p:spPr>
        <p:txBody>
          <a:bodyPr/>
          <a:lstStyle/>
          <a:p>
            <a:r>
              <a:rPr lang="en-US" altLang="en-US" sz="1800" b="1" dirty="0"/>
              <a:t>Observation 3: STP is not widely supported in the industry, rather the market chooses other ways for Loop Protection</a:t>
            </a:r>
          </a:p>
          <a:p>
            <a:pPr lvl="1"/>
            <a:r>
              <a:rPr lang="en-US" altLang="zh-CN" sz="1400" b="1" dirty="0">
                <a:latin typeface="Calibri" panose="020F0502020204030204" pitchFamily="34" charset="0"/>
                <a:ea typeface="宋体" panose="02010600030101010101" pitchFamily="2" charset="-122"/>
              </a:rPr>
              <a:t>Inherent Deficiencies of STP protocol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, </a:t>
            </a:r>
          </a:p>
          <a:p>
            <a:pPr lvl="2"/>
            <a:r>
              <a:rPr lang="en-US" altLang="zh-CN" sz="1200" b="1" dirty="0">
                <a:latin typeface="Calibri" panose="020F0502020204030204" pitchFamily="34" charset="0"/>
                <a:ea typeface="宋体" panose="02010600030101010101" pitchFamily="2" charset="-122"/>
              </a:rPr>
              <a:t>Slow Convergence Speed</a:t>
            </a:r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1) Traditional STP (802.1D) requires 30-50 seconds for topology convergence 2) Even improved RSTP (802.1w) still needs 2-5 seconds. Cannot meet millisecond-level fault recovery requirements of modern networks</a:t>
            </a:r>
          </a:p>
          <a:p>
            <a:pPr lvl="2"/>
            <a:r>
              <a:rPr lang="en-US" altLang="zh-CN" sz="1200" b="1" dirty="0">
                <a:latin typeface="Calibri" panose="020F0502020204030204" pitchFamily="34" charset="0"/>
                <a:ea typeface="宋体" panose="02010600030101010101" pitchFamily="2" charset="-122"/>
              </a:rPr>
              <a:t>Bandwidth/CPU Resource Waste</a:t>
            </a:r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, Passively blocks redundant links, Periodic BPDU transmission and handling </a:t>
            </a:r>
            <a:r>
              <a:rPr lang="en-US" altLang="zh-CN" sz="1200" b="1" dirty="0">
                <a:latin typeface="Calibri" panose="020F0502020204030204" pitchFamily="34" charset="0"/>
                <a:ea typeface="宋体" panose="02010600030101010101" pitchFamily="2" charset="-122"/>
              </a:rPr>
              <a:t>for every PDU session</a:t>
            </a:r>
          </a:p>
          <a:p>
            <a:pPr lvl="2"/>
            <a:r>
              <a:rPr lang="en-US" altLang="en-US" sz="1200" b="1" dirty="0"/>
              <a:t>High Management Complexity</a:t>
            </a:r>
            <a:r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, </a:t>
            </a:r>
            <a:r>
              <a:rPr 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Global configuration coordination (Trusted UE/End Device needed since their misbehavior would bring destroyable impact on the system), Difficult fault troubleshooting</a:t>
            </a:r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1"/>
            <a:r>
              <a:rPr lang="en-US" sz="1400" b="1" dirty="0">
                <a:latin typeface="Calibri" panose="020F0502020204030204" pitchFamily="34" charset="0"/>
                <a:ea typeface="宋体" panose="02010600030101010101" pitchFamily="2" charset="-122"/>
              </a:rPr>
              <a:t>Implementation Methods in Actual Switches</a:t>
            </a:r>
          </a:p>
          <a:p>
            <a:pPr lvl="2"/>
            <a:r>
              <a:rPr lang="en-US" sz="1200" b="1" dirty="0"/>
              <a:t>MAC Flapping Detection</a:t>
            </a:r>
            <a:r>
              <a:rPr lang="en-US" sz="1400" b="1" dirty="0"/>
              <a:t>, </a:t>
            </a:r>
            <a:r>
              <a:rPr lang="en-US" altLang="zh-CN" sz="1200" b="0" i="0" dirty="0">
                <a:solidFill>
                  <a:srgbClr val="404040"/>
                </a:solidFill>
                <a:effectLst/>
                <a:latin typeface="quote-cjk-patch"/>
              </a:rPr>
              <a:t>Monitors rapid MAC address migration between ports, Automatically shuts down abnormal ports when triggered</a:t>
            </a:r>
          </a:p>
          <a:p>
            <a:pPr lvl="2"/>
            <a:r>
              <a:rPr lang="en-US" altLang="zh-CN" sz="1200" b="1" dirty="0"/>
              <a:t>Loop Detection Mechanism</a:t>
            </a:r>
            <a:r>
              <a:rPr lang="en-US" altLang="zh-CN" sz="1200" b="0" i="0" dirty="0">
                <a:solidFill>
                  <a:srgbClr val="404040"/>
                </a:solidFill>
                <a:effectLst/>
                <a:latin typeface="quote-cjk-patch"/>
              </a:rPr>
              <a:t>, Actively sends detection packets, Detects packet loopback, Supports multi-level threshold alarms</a:t>
            </a:r>
          </a:p>
          <a:p>
            <a:pPr lvl="2"/>
            <a:r>
              <a:rPr lang="en-US" altLang="zh-CN" sz="1200" dirty="0">
                <a:solidFill>
                  <a:srgbClr val="404040"/>
                </a:solidFill>
                <a:latin typeface="quote-cjk-patch"/>
              </a:rPr>
              <a:t>See the links at:</a:t>
            </a:r>
            <a:endParaRPr lang="en-US" altLang="zh-CN" sz="1200" b="0" i="0" dirty="0">
              <a:solidFill>
                <a:srgbClr val="404040"/>
              </a:solidFill>
              <a:effectLst/>
              <a:latin typeface="quote-cjk-patch"/>
            </a:endParaRPr>
          </a:p>
          <a:p>
            <a:pPr lvl="3"/>
            <a:r>
              <a:rPr lang="en-US" altLang="zh-CN" sz="1100" b="1" dirty="0">
                <a:solidFill>
                  <a:srgbClr val="404040"/>
                </a:solidFill>
                <a:latin typeface="quote-cjk-patch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https://www.cisco.com/c/en/us/td/docs/wireless/asr_901/Configuration/Guide/b_asr901-scg/b_asr901-scg_chapter_01010.html</a:t>
            </a:r>
            <a:endParaRPr lang="en-US" altLang="zh-CN" sz="1100" b="1" dirty="0">
              <a:solidFill>
                <a:srgbClr val="404040"/>
              </a:solidFill>
              <a:latin typeface="quote-cjk-patch"/>
            </a:endParaRPr>
          </a:p>
          <a:p>
            <a:pPr lvl="3"/>
            <a:r>
              <a:rPr lang="en-US" altLang="zh-CN" sz="1100" b="1" dirty="0">
                <a:solidFill>
                  <a:srgbClr val="404040"/>
                </a:solidFill>
                <a:latin typeface="quote-cjk-patch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https://www.cisco.com/c/en/us/td/docs/switches/lan/catalyst9300/software/release/17-3/configuration_guide/lyr2/b_173_lyr2_9300_cg/configuring_loop_detection_guard.html</a:t>
            </a:r>
            <a:endParaRPr lang="en-US" altLang="zh-CN" sz="1100" b="1" dirty="0">
              <a:solidFill>
                <a:srgbClr val="404040"/>
              </a:solidFill>
              <a:latin typeface="quote-cjk-patch"/>
            </a:endParaRPr>
          </a:p>
          <a:p>
            <a:pPr lvl="3"/>
            <a:r>
              <a:rPr lang="en-US" altLang="zh-CN" sz="1100" b="1" dirty="0">
                <a:solidFill>
                  <a:srgbClr val="404040"/>
                </a:solidFill>
                <a:latin typeface="quote-cjk-patch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https://www.h3c.com/en/d_201408/838990_294551_0.htm</a:t>
            </a:r>
            <a:endParaRPr lang="en-US" altLang="zh-CN" sz="1100" b="1" dirty="0">
              <a:solidFill>
                <a:srgbClr val="404040"/>
              </a:solidFill>
              <a:latin typeface="quote-cjk-patch"/>
            </a:endParaRPr>
          </a:p>
          <a:p>
            <a:pPr lvl="3"/>
            <a:r>
              <a:rPr lang="en-US" altLang="zh-CN" sz="1100" b="1" dirty="0">
                <a:solidFill>
                  <a:srgbClr val="404040"/>
                </a:solidFill>
                <a:latin typeface="quote-cjk-patch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https://support.huawei.com/enterprise/en/doc/EDOC1100301696/5cea8faa</a:t>
            </a:r>
            <a:endParaRPr lang="en-US" altLang="zh-CN" sz="1100" b="1" dirty="0">
              <a:solidFill>
                <a:srgbClr val="404040"/>
              </a:solidFill>
              <a:latin typeface="quote-cjk-patch"/>
            </a:endParaRPr>
          </a:p>
          <a:p>
            <a:pPr lvl="1"/>
            <a:r>
              <a:rPr lang="en-US" altLang="zh-CN" sz="1400" b="1" dirty="0">
                <a:latin typeface="Calibri" panose="020F0502020204030204" pitchFamily="34" charset="0"/>
                <a:ea typeface="宋体" panose="02010600030101010101" pitchFamily="2" charset="-122"/>
              </a:rPr>
              <a:t>Alternative standardized solutions:</a:t>
            </a:r>
          </a:p>
          <a:p>
            <a:pPr lvl="2"/>
            <a:r>
              <a:rPr lang="en-US" altLang="zh-CN" sz="1200" b="1" dirty="0"/>
              <a:t>MLAG (Multi-Chassis Link Aggregation Group): </a:t>
            </a:r>
            <a:r>
              <a:rPr lang="en-US" altLang="zh-CN" sz="1200" dirty="0"/>
              <a:t>allows two separate physical switches to appear as a single logical switch to downstream devices by combining their links into a single LAG (Link Aggregation Group). This is </a:t>
            </a:r>
            <a:r>
              <a:rPr lang="en-US" altLang="zh-CN" sz="1200" b="1" dirty="0"/>
              <a:t>powerful alternative to STP that provides active-active redundancy, full bandwidth utilization, and simplified network design. It is widely used in data centers, enterprise networks, and high-availability environments where STP’s limitations </a:t>
            </a:r>
            <a:r>
              <a:rPr lang="en-US" altLang="zh-CN" sz="1200" dirty="0"/>
              <a:t>(slow convergence, blocked links) are unacceptable. 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260557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0FE765-53ED-4EA2-8A9B-91B9143D9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0387"/>
            <a:ext cx="9327356" cy="1130301"/>
          </a:xfrm>
        </p:spPr>
        <p:txBody>
          <a:bodyPr/>
          <a:lstStyle/>
          <a:p>
            <a:r>
              <a:rPr lang="en-US" altLang="en-US" sz="3200" b="1" dirty="0"/>
              <a:t>Loop Protection support in 3GPP is not an easy work</a:t>
            </a:r>
            <a:endParaRPr lang="zh-CN" altLang="en-US" sz="3200" b="1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3D52FB0-2C7D-4BEF-A6D9-5239270377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41819" cy="3853656"/>
          </a:xfrm>
        </p:spPr>
        <p:txBody>
          <a:bodyPr/>
          <a:lstStyle/>
          <a:p>
            <a:r>
              <a:rPr lang="en-US" altLang="en-US" sz="2000" b="1" dirty="0"/>
              <a:t>Observation 4: Loop Protection support in 3GPP is not an easy work, and needs more time for investigation, study and evaluation, to make it adaptive to 3GPP Ethernet type communication</a:t>
            </a:r>
          </a:p>
          <a:p>
            <a:pPr lvl="1"/>
            <a:r>
              <a:rPr lang="en-US" altLang="en-US" sz="1600" b="1" dirty="0"/>
              <a:t>Technical issues to be considered for 3GPP to support loop protection</a:t>
            </a:r>
          </a:p>
          <a:p>
            <a:pPr lvl="2"/>
            <a:r>
              <a:rPr lang="en-US" altLang="zh-CN" sz="1400" b="1" dirty="0">
                <a:latin typeface="Calibri" panose="020F0502020204030204" pitchFamily="34" charset="0"/>
                <a:ea typeface="宋体" panose="02010600030101010101" pitchFamily="2" charset="-122"/>
              </a:rPr>
              <a:t>Identify Scenarios with Loop Problem, </a:t>
            </a:r>
          </a:p>
          <a:p>
            <a:pPr lvl="3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PDU session establishment/release, N19 tunnel establishment /release,  external Network integration etc.</a:t>
            </a:r>
          </a:p>
          <a:p>
            <a:pPr lvl="2"/>
            <a:r>
              <a:rPr lang="en-US" altLang="zh-CN" sz="1400" b="1" dirty="0">
                <a:latin typeface="Calibri" panose="020F0502020204030204" pitchFamily="34" charset="0"/>
                <a:ea typeface="宋体" panose="02010600030101010101" pitchFamily="2" charset="-122"/>
              </a:rPr>
              <a:t>Identify functionality enhancement</a:t>
            </a:r>
          </a:p>
          <a:p>
            <a:pPr lvl="3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Management of the 5GS bridge status (root, leaf etc.) </a:t>
            </a:r>
          </a:p>
          <a:p>
            <a:pPr lvl="3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Management of the 5GS bridge port status (passive, blocked etc.) </a:t>
            </a:r>
          </a:p>
          <a:p>
            <a:pPr lvl="3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Management of the link status (weight of the PDU session/N19/N6, release or maintain if loop detected etc.)</a:t>
            </a:r>
          </a:p>
          <a:p>
            <a:pPr lvl="3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Management of the capability of UEs/end devices (STP capable or not, trusted or not)</a:t>
            </a:r>
          </a:p>
          <a:p>
            <a:pPr lvl="3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Management of the PBDUs (construction, timer configuration,  parse, transmission rule and QoS etc.)</a:t>
            </a:r>
          </a:p>
          <a:p>
            <a:pPr lvl="3"/>
            <a:r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Management of the e.g., spanning tree structure</a:t>
            </a:r>
          </a:p>
          <a:p>
            <a:pPr lvl="2"/>
            <a:r>
              <a:rPr lang="en-US" altLang="zh-CN" sz="1400" b="1" dirty="0">
                <a:latin typeface="Calibri" panose="020F0502020204030204" pitchFamily="34" charset="0"/>
                <a:ea typeface="宋体" panose="02010600030101010101" pitchFamily="2" charset="-122"/>
              </a:rPr>
              <a:t>Evaluate Performance and Overhead</a:t>
            </a:r>
          </a:p>
          <a:p>
            <a:pPr lvl="1"/>
            <a:r>
              <a:rPr lang="en-US" altLang="en-US" sz="1800" b="1" dirty="0"/>
              <a:t>Potential Impacts</a:t>
            </a:r>
          </a:p>
          <a:p>
            <a:pPr lvl="2"/>
            <a:r>
              <a:rPr lang="en-US" altLang="en-US" sz="1400" b="1" dirty="0"/>
              <a:t>UE/DS-TT, UPF/NW-TT, </a:t>
            </a:r>
            <a:r>
              <a:rPr lang="en-US" altLang="zh-CN" sz="1400" b="1" dirty="0"/>
              <a:t>TSN-AF, TSCTSF, </a:t>
            </a:r>
            <a:r>
              <a:rPr lang="en-US" altLang="en-US" sz="1400" b="1" dirty="0"/>
              <a:t>SMF, PCF etc.</a:t>
            </a:r>
          </a:p>
          <a:p>
            <a:pPr lvl="2"/>
            <a:endParaRPr lang="en-US" altLang="en-US" sz="1400" b="1" dirty="0"/>
          </a:p>
          <a:p>
            <a:pPr lvl="1"/>
            <a:endParaRPr lang="en-US" altLang="zh-CN" sz="1800" b="0" i="0" dirty="0">
              <a:solidFill>
                <a:srgbClr val="404040"/>
              </a:solidFill>
              <a:effectLst/>
              <a:latin typeface="quote-cjk-patch"/>
            </a:endParaRPr>
          </a:p>
          <a:p>
            <a:pPr lvl="2"/>
            <a:endParaRPr lang="en-US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3343258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1A90A3-FE08-4CEA-A60B-3C4A1417C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400" b="1" dirty="0"/>
              <a:t>Way forward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75876B-4C97-42AF-AA78-F575347F1C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b="1" dirty="0"/>
              <a:t>Way forward Proposal: </a:t>
            </a:r>
          </a:p>
          <a:p>
            <a:pPr lvl="1"/>
            <a:r>
              <a:rPr lang="en-US" altLang="zh-CN" sz="1800" dirty="0"/>
              <a:t>Either maintain the decision since Rel-15, i.e. leave the loop prevention for network deployment and implementation, or keep this as a SID, as proposed since the beginning of Rel-20 5GA discussion, i.e. remove the STP as only solution from the objective, and revert the objective to the following</a:t>
            </a:r>
          </a:p>
          <a:p>
            <a:pPr lvl="2"/>
            <a:r>
              <a:rPr lang="en-US" altLang="zh-CN" sz="1600" b="1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Study whether and how to provide optimization for loop prevention functionality for Ethernet type communication</a:t>
            </a:r>
          </a:p>
          <a:p>
            <a:pPr lvl="1"/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Increase the TU for both SID+WID (2.5+2.5 at least)</a:t>
            </a:r>
          </a:p>
          <a:p>
            <a:pPr lvl="2"/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Allow more time for investigation, study and evaluation.</a:t>
            </a:r>
            <a:endParaRPr lang="en-US" altLang="zh-CN" sz="1400" dirty="0"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795956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5762</TotalTime>
  <Words>1147</Words>
  <Application>Microsoft Office PowerPoint</Application>
  <PresentationFormat>宽屏</PresentationFormat>
  <Paragraphs>61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quote-cjk-patch</vt:lpstr>
      <vt:lpstr>Arial</vt:lpstr>
      <vt:lpstr>Calibri</vt:lpstr>
      <vt:lpstr>Calibri Light</vt:lpstr>
      <vt:lpstr>Times New Roman</vt:lpstr>
      <vt:lpstr>Office Theme</vt:lpstr>
      <vt:lpstr>Discussion on Loop Protection</vt:lpstr>
      <vt:lpstr>Background</vt:lpstr>
      <vt:lpstr>Loop Protection is a General Issue for Ethernet type Communication, and STP is not appropriate for TSN</vt:lpstr>
      <vt:lpstr>STP's flaws limit its promotion, and the market widely chooses other ways for Loop Protection </vt:lpstr>
      <vt:lpstr>Loop Protection support in 3GPP is not an easy work</vt:lpstr>
      <vt:lpstr>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721</cp:revision>
  <dcterms:created xsi:type="dcterms:W3CDTF">2010-02-05T13:52:04Z</dcterms:created>
  <dcterms:modified xsi:type="dcterms:W3CDTF">2025-06-03T11:13:03Z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1748395542</vt:lpwstr>
  </property>
</Properties>
</file>